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6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6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B386-415D-4E41-B1FB-FF4582BA2EA9}" type="datetimeFigureOut">
              <a:rPr lang="fr-FR" smtClean="0"/>
              <a:pPr/>
              <a:t>26/09/2017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32EF-E4BE-4886-9BD6-CF6B91E365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B386-415D-4E41-B1FB-FF4582BA2EA9}" type="datetimeFigureOut">
              <a:rPr lang="fr-FR" smtClean="0"/>
              <a:pPr/>
              <a:t>26/09/2017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32EF-E4BE-4886-9BD6-CF6B91E365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B386-415D-4E41-B1FB-FF4582BA2EA9}" type="datetimeFigureOut">
              <a:rPr lang="fr-FR" smtClean="0"/>
              <a:pPr/>
              <a:t>26/09/2017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32EF-E4BE-4886-9BD6-CF6B91E365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B386-415D-4E41-B1FB-FF4582BA2EA9}" type="datetimeFigureOut">
              <a:rPr lang="fr-FR" smtClean="0"/>
              <a:pPr/>
              <a:t>26/09/2017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32EF-E4BE-4886-9BD6-CF6B91E365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B386-415D-4E41-B1FB-FF4582BA2EA9}" type="datetimeFigureOut">
              <a:rPr lang="fr-FR" smtClean="0"/>
              <a:pPr/>
              <a:t>26/09/2017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32EF-E4BE-4886-9BD6-CF6B91E365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B386-415D-4E41-B1FB-FF4582BA2EA9}" type="datetimeFigureOut">
              <a:rPr lang="fr-FR" smtClean="0"/>
              <a:pPr/>
              <a:t>26/09/2017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32EF-E4BE-4886-9BD6-CF6B91E365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B386-415D-4E41-B1FB-FF4582BA2EA9}" type="datetimeFigureOut">
              <a:rPr lang="fr-FR" smtClean="0"/>
              <a:pPr/>
              <a:t>26/09/2017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32EF-E4BE-4886-9BD6-CF6B91E365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B386-415D-4E41-B1FB-FF4582BA2EA9}" type="datetimeFigureOut">
              <a:rPr lang="fr-FR" smtClean="0"/>
              <a:pPr/>
              <a:t>26/09/2017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32EF-E4BE-4886-9BD6-CF6B91E365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B386-415D-4E41-B1FB-FF4582BA2EA9}" type="datetimeFigureOut">
              <a:rPr lang="fr-FR" smtClean="0"/>
              <a:pPr/>
              <a:t>26/09/2017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32EF-E4BE-4886-9BD6-CF6B91E365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B386-415D-4E41-B1FB-FF4582BA2EA9}" type="datetimeFigureOut">
              <a:rPr lang="fr-FR" smtClean="0"/>
              <a:pPr/>
              <a:t>26/09/2017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32EF-E4BE-4886-9BD6-CF6B91E365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B386-415D-4E41-B1FB-FF4582BA2EA9}" type="datetimeFigureOut">
              <a:rPr lang="fr-FR" smtClean="0"/>
              <a:pPr/>
              <a:t>26/09/2017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32EF-E4BE-4886-9BD6-CF6B91E365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CB386-415D-4E41-B1FB-FF4582BA2EA9}" type="datetimeFigureOut">
              <a:rPr lang="fr-FR" smtClean="0"/>
              <a:pPr/>
              <a:t>26/09/2017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D32EF-E4BE-4886-9BD6-CF6B91E365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-27384"/>
            <a:ext cx="8157592" cy="1080120"/>
          </a:xfrm>
        </p:spPr>
        <p:txBody>
          <a:bodyPr>
            <a:normAutofit fontScale="90000"/>
          </a:bodyPr>
          <a:lstStyle/>
          <a:p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b="1" dirty="0" smtClean="0">
                <a:solidFill>
                  <a:srgbClr val="0070C0"/>
                </a:solidFill>
              </a:rPr>
              <a:t>DNB</a:t>
            </a:r>
            <a:br>
              <a:rPr lang="fr-FR" sz="3600" b="1" dirty="0" smtClean="0">
                <a:solidFill>
                  <a:srgbClr val="0070C0"/>
                </a:solidFill>
              </a:rPr>
            </a:br>
            <a:r>
              <a:rPr lang="fr-FR" sz="3600" b="1" dirty="0" smtClean="0">
                <a:solidFill>
                  <a:srgbClr val="0070C0"/>
                </a:solidFill>
              </a:rPr>
              <a:t>Diplôme National du Brevet</a:t>
            </a:r>
            <a:r>
              <a:rPr lang="fr-FR" dirty="0" smtClean="0">
                <a:solidFill>
                  <a:srgbClr val="0070C0"/>
                </a:solidFill>
              </a:rPr>
              <a:t/>
            </a:r>
            <a:br>
              <a:rPr lang="fr-FR" dirty="0" smtClean="0">
                <a:solidFill>
                  <a:srgbClr val="0070C0"/>
                </a:solidFill>
              </a:rPr>
            </a:b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052736"/>
            <a:ext cx="4320480" cy="5184576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r-FR" dirty="0" smtClean="0">
                <a:solidFill>
                  <a:srgbClr val="0070C0"/>
                </a:solidFill>
              </a:rPr>
              <a:t>Contrôle continu</a:t>
            </a:r>
          </a:p>
          <a:p>
            <a:pPr algn="ctr">
              <a:buNone/>
            </a:pPr>
            <a:r>
              <a:rPr lang="fr-FR" sz="1600" dirty="0" smtClean="0">
                <a:solidFill>
                  <a:srgbClr val="0070C0"/>
                </a:solidFill>
              </a:rPr>
              <a:t>(sur 400 points)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1"/>
                </a:solidFill>
              </a:rPr>
              <a:t>Porte sur le niveau de maîtrise des composantes du socle commun</a:t>
            </a:r>
          </a:p>
          <a:p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</a:rPr>
              <a:t>comprendre, s'exprimer en utilisant la langue française à l'oral et à l'écrit ;</a:t>
            </a:r>
          </a:p>
          <a:p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</a:rPr>
              <a:t>comprendre, s'exprimer en utilisant une langue étrangère</a:t>
            </a:r>
          </a:p>
          <a:p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</a:rPr>
              <a:t>comprendre, s'exprimer en utilisant les langages mathématiques, scientifiques et informatiques ;</a:t>
            </a:r>
          </a:p>
          <a:p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</a:rPr>
              <a:t>comprendre, s'exprimer en utilisant les langages des arts et du corps ;</a:t>
            </a:r>
          </a:p>
          <a:p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</a:rPr>
              <a:t>les méthodes et outils pour apprendre ;</a:t>
            </a:r>
          </a:p>
          <a:p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</a:rPr>
              <a:t>la formation de la personne et du citoyen ;</a:t>
            </a:r>
          </a:p>
          <a:p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</a:rPr>
              <a:t>les systèmes naturels et les systèmes techniques ;</a:t>
            </a:r>
          </a:p>
          <a:p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</a:rPr>
              <a:t>les représentations du monde et l'activité humaine</a:t>
            </a:r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fr-FR" sz="11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fr-FR" sz="105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fr-FR" sz="18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16016" y="1052736"/>
            <a:ext cx="4248472" cy="518457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Epreuves terminales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1600" dirty="0" smtClean="0">
                <a:solidFill>
                  <a:schemeClr val="tx1"/>
                </a:solidFill>
              </a:rPr>
              <a:t>(sur 300 points)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contenu 5"/>
          <p:cNvSpPr txBox="1">
            <a:spLocks/>
          </p:cNvSpPr>
          <p:nvPr/>
        </p:nvSpPr>
        <p:spPr>
          <a:xfrm>
            <a:off x="4860032" y="4797152"/>
            <a:ext cx="4032448" cy="1440160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Chacune des trois épreuves de l'examen est évaluée sur 100 points.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1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fr-FR" sz="3200" dirty="0" smtClean="0"/>
              <a:t>Les élèves ayant suivi un </a:t>
            </a:r>
            <a:r>
              <a:rPr lang="fr-FR" sz="3200" b="1" dirty="0" smtClean="0">
                <a:solidFill>
                  <a:srgbClr val="0070C0"/>
                </a:solidFill>
              </a:rPr>
              <a:t>enseignement de complément</a:t>
            </a:r>
            <a:r>
              <a:rPr lang="fr-FR" sz="3200" dirty="0" smtClean="0">
                <a:solidFill>
                  <a:srgbClr val="0070C0"/>
                </a:solidFill>
              </a:rPr>
              <a:t> </a:t>
            </a:r>
            <a:r>
              <a:rPr lang="fr-FR" sz="3200" b="1" dirty="0" smtClean="0">
                <a:solidFill>
                  <a:srgbClr val="0070C0"/>
                </a:solidFill>
              </a:rPr>
              <a:t>(latin) </a:t>
            </a:r>
            <a:r>
              <a:rPr lang="fr-FR" sz="3200" dirty="0" smtClean="0"/>
              <a:t>bénéficient en outre de :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fr-FR" sz="3200" dirty="0" smtClean="0"/>
              <a:t>10  ou 20 points si les objectifs d'apprentissage du cycle 4 sont atteints ou dépassés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716016" y="1988840"/>
            <a:ext cx="4176464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une </a:t>
            </a:r>
            <a:r>
              <a:rPr kumimoji="0" 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épreuve orale</a:t>
            </a:r>
            <a:r>
              <a:rPr kumimoji="0" lang="fr-F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 porte sur un des projets menés par le candidat dans le cadre des EPI, ou sur un des parcours éducatifs 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une </a:t>
            </a:r>
            <a:r>
              <a:rPr kumimoji="0" 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épreuve écrite de mathématiques, physique-chimie, sciences de la vie et de la Terre et technologie ;</a:t>
            </a:r>
            <a:endParaRPr kumimoji="0" lang="fr-FR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une </a:t>
            </a:r>
            <a:r>
              <a:rPr kumimoji="0" 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épreuve écrite de français, histoire et géographie et enseignement moral et civique</a:t>
            </a:r>
            <a:r>
              <a:rPr kumimoji="0" lang="fr-FR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fr-FR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2048" y="6381328"/>
            <a:ext cx="82444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smtClean="0">
                <a:solidFill>
                  <a:srgbClr val="FF0000"/>
                </a:solidFill>
              </a:rPr>
              <a:t>Le diplôme national du brevet est attribué quand le total des points est supérieur ou égal à 350</a:t>
            </a:r>
            <a:endParaRPr lang="fr-FR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690336"/>
            <a:ext cx="4572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400" b="1" dirty="0" smtClean="0">
                <a:solidFill>
                  <a:srgbClr val="7030A0"/>
                </a:solidFill>
              </a:rPr>
              <a:t>Des mentions sont octroyées</a:t>
            </a:r>
            <a:r>
              <a:rPr lang="fr-FR" b="1" dirty="0" smtClean="0"/>
              <a:t> :</a:t>
            </a:r>
          </a:p>
          <a:p>
            <a:endParaRPr lang="fr-FR" dirty="0" smtClean="0"/>
          </a:p>
          <a:p>
            <a:r>
              <a:rPr lang="fr-FR" dirty="0" smtClean="0"/>
              <a:t>«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assez bien </a:t>
            </a:r>
            <a:r>
              <a:rPr lang="fr-FR" dirty="0" smtClean="0"/>
              <a:t>» si le total des points est au moins égal à 420 ;</a:t>
            </a:r>
          </a:p>
          <a:p>
            <a:r>
              <a:rPr lang="fr-FR" dirty="0" smtClean="0"/>
              <a:t>«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bien</a:t>
            </a:r>
            <a:r>
              <a:rPr lang="fr-FR" dirty="0" smtClean="0"/>
              <a:t> » si ce total est au moins égal à 490 ;</a:t>
            </a:r>
          </a:p>
          <a:p>
            <a:r>
              <a:rPr lang="fr-FR" dirty="0" smtClean="0"/>
              <a:t>«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très bien </a:t>
            </a:r>
            <a:r>
              <a:rPr lang="fr-FR" dirty="0" smtClean="0"/>
              <a:t>» si ce total est au moins égal à 560.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404664"/>
            <a:ext cx="4968552" cy="39087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L’année sera rythmée par </a:t>
            </a:r>
          </a:p>
          <a:p>
            <a:endParaRPr lang="fr-FR" b="1" dirty="0" smtClean="0"/>
          </a:p>
          <a:p>
            <a:r>
              <a:rPr lang="fr-FR" dirty="0" smtClean="0"/>
              <a:t> </a:t>
            </a:r>
            <a:r>
              <a:rPr lang="fr-FR" sz="2000" b="1" dirty="0" smtClean="0">
                <a:solidFill>
                  <a:srgbClr val="00B050"/>
                </a:solidFill>
              </a:rPr>
              <a:t>Le Stage en entreprise d’une semaine : </a:t>
            </a:r>
            <a:r>
              <a:rPr lang="fr-FR" sz="2000" dirty="0" smtClean="0">
                <a:solidFill>
                  <a:srgbClr val="00B050"/>
                </a:solidFill>
              </a:rPr>
              <a:t/>
            </a:r>
            <a:br>
              <a:rPr lang="fr-FR" sz="2000" dirty="0" smtClean="0">
                <a:solidFill>
                  <a:srgbClr val="00B050"/>
                </a:solidFill>
              </a:rPr>
            </a:br>
            <a:r>
              <a:rPr lang="fr-FR" sz="2000" b="1" dirty="0" smtClean="0">
                <a:solidFill>
                  <a:srgbClr val="00B050"/>
                </a:solidFill>
              </a:rPr>
              <a:t>du 12 au 16 février 2018</a:t>
            </a:r>
            <a:endParaRPr lang="fr-FR" b="1" dirty="0" smtClean="0">
              <a:solidFill>
                <a:srgbClr val="00B050"/>
              </a:solidFill>
            </a:endParaRPr>
          </a:p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b="1" dirty="0" smtClean="0">
                <a:solidFill>
                  <a:srgbClr val="00B050"/>
                </a:solidFill>
              </a:rPr>
              <a:t>L’oral de stage :  8 Mars 2018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>
                <a:solidFill>
                  <a:srgbClr val="00B0F0"/>
                </a:solidFill>
              </a:rPr>
              <a:t>Le Brevet Blanc  n°1 :  15 et 16 janvier 2018</a:t>
            </a:r>
            <a:r>
              <a:rPr lang="fr-FR" dirty="0" smtClean="0">
                <a:solidFill>
                  <a:srgbClr val="00B0F0"/>
                </a:solidFill>
              </a:rPr>
              <a:t/>
            </a:r>
            <a:br>
              <a:rPr lang="fr-FR" dirty="0" smtClean="0">
                <a:solidFill>
                  <a:srgbClr val="00B0F0"/>
                </a:solidFill>
              </a:rPr>
            </a:br>
            <a:r>
              <a:rPr lang="fr-FR" b="1" dirty="0" smtClean="0">
                <a:solidFill>
                  <a:srgbClr val="00B0F0"/>
                </a:solidFill>
              </a:rPr>
              <a:t>Le</a:t>
            </a:r>
            <a:r>
              <a:rPr lang="fr-FR" dirty="0" smtClean="0">
                <a:solidFill>
                  <a:srgbClr val="00B0F0"/>
                </a:solidFill>
              </a:rPr>
              <a:t> </a:t>
            </a:r>
            <a:r>
              <a:rPr lang="fr-FR" b="1" dirty="0" smtClean="0">
                <a:solidFill>
                  <a:srgbClr val="00B0F0"/>
                </a:solidFill>
              </a:rPr>
              <a:t>Brevet Blanc  n°2 :    9 et  10 avril  2018</a:t>
            </a:r>
          </a:p>
          <a:p>
            <a:endParaRPr lang="fr-FR" b="1" dirty="0" smtClean="0"/>
          </a:p>
          <a:p>
            <a:r>
              <a:rPr lang="fr-FR" b="1" dirty="0" smtClean="0">
                <a:solidFill>
                  <a:srgbClr val="0070C0"/>
                </a:solidFill>
              </a:rPr>
              <a:t>Epreuve Orale du DNB : 7 mai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611560" y="5013176"/>
            <a:ext cx="8280920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Parcours Avenir  + </a:t>
            </a:r>
            <a:r>
              <a:rPr lang="fr-FR" dirty="0" smtClean="0"/>
              <a:t>: dispositif  d’accompagnement renforcé  sera proposé à une partie des élèves de 3</a:t>
            </a:r>
            <a:r>
              <a:rPr lang="fr-FR" baseline="30000" dirty="0" smtClean="0"/>
              <a:t>ème</a:t>
            </a:r>
            <a:r>
              <a:rPr lang="fr-FR" dirty="0" smtClean="0"/>
              <a:t>  : </a:t>
            </a:r>
          </a:p>
          <a:p>
            <a:pPr>
              <a:buFontTx/>
              <a:buChar char="-"/>
            </a:pPr>
            <a:r>
              <a:rPr lang="fr-FR" dirty="0" smtClean="0"/>
              <a:t> Une semaine de stage en entreprise en décembre en plus de celle de février</a:t>
            </a:r>
          </a:p>
          <a:p>
            <a:pPr lvl="0"/>
            <a:r>
              <a:rPr lang="fr-FR" dirty="0" smtClean="0"/>
              <a:t> - Des mini-stages en lycées dans les secteurs pouvant les intéresser,</a:t>
            </a:r>
          </a:p>
          <a:p>
            <a:pPr lvl="0">
              <a:buFontTx/>
              <a:buChar char="-"/>
            </a:pPr>
            <a:r>
              <a:rPr lang="fr-FR" dirty="0" smtClean="0"/>
              <a:t> Un tutorat en vie scolaire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176</Words>
  <Application>Microsoft Office PowerPoint</Application>
  <PresentationFormat>Affichage à l'écran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 DNB Diplôme National du Brevet 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evelyne.martineau1</dc:creator>
  <cp:lastModifiedBy>claire.magot</cp:lastModifiedBy>
  <cp:revision>37</cp:revision>
  <dcterms:created xsi:type="dcterms:W3CDTF">2016-09-12T16:15:35Z</dcterms:created>
  <dcterms:modified xsi:type="dcterms:W3CDTF">2017-09-26T06:36:33Z</dcterms:modified>
</cp:coreProperties>
</file>